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64" r:id="rId4"/>
    <p:sldId id="259" r:id="rId5"/>
    <p:sldId id="268" r:id="rId6"/>
    <p:sldId id="260" r:id="rId7"/>
    <p:sldId id="265" r:id="rId8"/>
    <p:sldId id="261" r:id="rId9"/>
    <p:sldId id="266" r:id="rId10"/>
    <p:sldId id="267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shnavi khile" initials="vk" lastIdx="1" clrIdx="0">
    <p:extLst>
      <p:ext uri="{19B8F6BF-5375-455C-9EA6-DF929625EA0E}">
        <p15:presenceInfo xmlns:p15="http://schemas.microsoft.com/office/powerpoint/2012/main" userId="df3aa925e7a831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1T12:13:19.17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5901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43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462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0119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84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903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430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207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39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32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66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86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09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45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55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02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3D7E960-69E0-4A92-8596-E1D86DA05352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DAB3F1-E1C6-43C1-81A1-EE25C5E27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53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ularityhub.com/2015/01/23/overhauled-atlas-robot-ready-to-square-off-against-worlds-elite-robots-this-summe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pxhere.com/en/photo/1446057" TargetMode="External"/><Relationship Id="rId3" Type="http://schemas.openxmlformats.org/officeDocument/2006/relationships/hyperlink" Target="http://robotics.stackexchange.com/questions/854/sensors-for-differential-drive" TargetMode="External"/><Relationship Id="rId7" Type="http://schemas.openxmlformats.org/officeDocument/2006/relationships/hyperlink" Target="https://pngimg.com/download/45268" TargetMode="External"/><Relationship Id="rId12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vicorob.udg.edu/twin-robots-for-cooperative-underwater-intervention-missions/" TargetMode="External"/><Relationship Id="rId5" Type="http://schemas.openxmlformats.org/officeDocument/2006/relationships/hyperlink" Target="https://clipset.com/unitree-a1-robot-cuadrupedo-autonomo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hyperlink" Target="https://researchoutreach.org/articles/robotics-the-future-of-liver-surgery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28946A-1E33-425E-BF83-7160C881E301}"/>
              </a:ext>
            </a:extLst>
          </p:cNvPr>
          <p:cNvSpPr/>
          <p:nvPr/>
        </p:nvSpPr>
        <p:spPr>
          <a:xfrm>
            <a:off x="2068497" y="1855244"/>
            <a:ext cx="6915705" cy="1207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 &amp; ROBOTICS</a:t>
            </a:r>
            <a:endParaRPr lang="en-IN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87D1D-ACCC-4919-B6B6-8581C56A1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74" y="207906"/>
            <a:ext cx="1358284" cy="1083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E012A3-B709-4FC5-A8E4-7B2534CF7DDD}"/>
              </a:ext>
            </a:extLst>
          </p:cNvPr>
          <p:cNvSpPr txBox="1"/>
          <p:nvPr/>
        </p:nvSpPr>
        <p:spPr>
          <a:xfrm>
            <a:off x="4376692" y="1349975"/>
            <a:ext cx="4341181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dirty="0">
                <a:latin typeface="Segoe UI Black" panose="020B0A02040204020203" pitchFamily="34" charset="0"/>
                <a:ea typeface="Segoe UI Black" panose="020B0A02040204020203" pitchFamily="34" charset="0"/>
              </a:rPr>
              <a:t>A Presentation On</a:t>
            </a:r>
            <a:endParaRPr lang="en-IN" sz="23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AFD59-CD50-47FC-BFAD-49C7215B94EC}"/>
              </a:ext>
            </a:extLst>
          </p:cNvPr>
          <p:cNvSpPr txBox="1"/>
          <p:nvPr/>
        </p:nvSpPr>
        <p:spPr>
          <a:xfrm>
            <a:off x="3018407" y="3261256"/>
            <a:ext cx="5885896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                                Presented by –</a:t>
            </a:r>
          </a:p>
          <a:p>
            <a:r>
              <a:rPr lang="en-US" sz="1850" dirty="0">
                <a:latin typeface="Agency FB" panose="020B0503020202020204" pitchFamily="34" charset="0"/>
              </a:rPr>
              <a:t>                                38 – Khile Vaishnavi Sanjay</a:t>
            </a:r>
          </a:p>
          <a:p>
            <a:r>
              <a:rPr lang="en-US" sz="2000" dirty="0">
                <a:latin typeface="Bahnschrift SemiBold SemiConden" panose="020B0502040204020203" pitchFamily="34" charset="0"/>
              </a:rPr>
              <a:t>                             T.E.COMPUTER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                                    </a:t>
            </a:r>
            <a:r>
              <a:rPr lang="en-US" dirty="0">
                <a:latin typeface="Bell MT" panose="02020503060305020303" pitchFamily="18" charset="0"/>
              </a:rPr>
              <a:t>Under Guidance Of</a:t>
            </a:r>
          </a:p>
          <a:p>
            <a:r>
              <a:rPr lang="en-US" sz="2000" dirty="0">
                <a:latin typeface="Agency FB" panose="020B0503020202020204" pitchFamily="34" charset="0"/>
              </a:rPr>
              <a:t>                                </a:t>
            </a:r>
            <a:r>
              <a:rPr lang="en-US" sz="2000" dirty="0">
                <a:latin typeface="Arial Rounded MT Bold" panose="020F0704030504030204" pitchFamily="34" charset="0"/>
              </a:rPr>
              <a:t>PROF. JADHAV H.B</a:t>
            </a:r>
          </a:p>
          <a:p>
            <a:r>
              <a:rPr lang="en-US" sz="2000" dirty="0">
                <a:latin typeface="Bahnschrift Condensed" panose="020B0502040204020203" pitchFamily="34" charset="0"/>
              </a:rPr>
              <a:t>         Shri Chhatrapati Shivaji Maharaj College Of Engineering</a:t>
            </a:r>
          </a:p>
          <a:p>
            <a:r>
              <a:rPr lang="en-US" sz="2000" dirty="0">
                <a:latin typeface="Bahnschrift Condensed" panose="020B0502040204020203" pitchFamily="34" charset="0"/>
              </a:rPr>
              <a:t>                                           2021-22</a:t>
            </a:r>
            <a:endParaRPr lang="en-IN" sz="2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35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83D2A-F14F-47DC-88EA-DC57127528F3}"/>
              </a:ext>
            </a:extLst>
          </p:cNvPr>
          <p:cNvSpPr txBox="1"/>
          <p:nvPr/>
        </p:nvSpPr>
        <p:spPr>
          <a:xfrm>
            <a:off x="662473" y="475861"/>
            <a:ext cx="3191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Advantages:</a:t>
            </a:r>
            <a:endParaRPr lang="en-IN" sz="3200" u="sng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38F0B-BDF9-406F-957E-E682CE3AA829}"/>
              </a:ext>
            </a:extLst>
          </p:cNvPr>
          <p:cNvSpPr txBox="1"/>
          <p:nvPr/>
        </p:nvSpPr>
        <p:spPr>
          <a:xfrm>
            <a:off x="662471" y="2953644"/>
            <a:ext cx="293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Disadvantages:</a:t>
            </a:r>
            <a:endParaRPr lang="en-IN" sz="3200" u="sng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F46B7-7918-4DCB-9744-9A85A40E64B0}"/>
              </a:ext>
            </a:extLst>
          </p:cNvPr>
          <p:cNvSpPr txBox="1"/>
          <p:nvPr/>
        </p:nvSpPr>
        <p:spPr>
          <a:xfrm>
            <a:off x="662471" y="1222310"/>
            <a:ext cx="47212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Cost Effectiveness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Improve Quality assurance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Increase Productivity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Works in Hazardous Environment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9700-4337-4AEA-A116-F6DF19715604}"/>
              </a:ext>
            </a:extLst>
          </p:cNvPr>
          <p:cNvSpPr txBox="1"/>
          <p:nvPr/>
        </p:nvSpPr>
        <p:spPr>
          <a:xfrm>
            <a:off x="662471" y="3761247"/>
            <a:ext cx="5312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Potential Job 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Initial Investment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Require Expertise to Set Up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1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4C6D46-C53D-4A7D-A1B2-99DC90E5AA0F}"/>
              </a:ext>
            </a:extLst>
          </p:cNvPr>
          <p:cNvSpPr/>
          <p:nvPr/>
        </p:nvSpPr>
        <p:spPr>
          <a:xfrm>
            <a:off x="3331118" y="575236"/>
            <a:ext cx="3124940" cy="843379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conclusion</a:t>
            </a:r>
            <a:endParaRPr lang="en-IN" sz="3200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A6624-00AE-4B59-864D-401C230EF358}"/>
              </a:ext>
            </a:extLst>
          </p:cNvPr>
          <p:cNvSpPr txBox="1"/>
          <p:nvPr/>
        </p:nvSpPr>
        <p:spPr>
          <a:xfrm>
            <a:off x="1565987" y="1706777"/>
            <a:ext cx="90600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can solve  problem too difficult or time consuming for humans to solve.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Robots can perform hazardous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Results of the experimental research allowed us to find better approach in machine learning for the machine learning in robotic trajectory generation and online reaction to obstacles.</a:t>
            </a:r>
          </a:p>
        </p:txBody>
      </p:sp>
    </p:spTree>
    <p:extLst>
      <p:ext uri="{BB962C8B-B14F-4D97-AF65-F5344CB8AC3E}">
        <p14:creationId xmlns:p14="http://schemas.microsoft.com/office/powerpoint/2010/main" val="269726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673DAA-CA88-4B5C-AC50-C5A1F85987C2}"/>
              </a:ext>
            </a:extLst>
          </p:cNvPr>
          <p:cNvSpPr/>
          <p:nvPr/>
        </p:nvSpPr>
        <p:spPr>
          <a:xfrm>
            <a:off x="949912" y="541538"/>
            <a:ext cx="3488924" cy="941033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References</a:t>
            </a:r>
            <a:endParaRPr lang="en-IN" sz="3200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2C9F0-B23D-415F-9869-7AAAEE3D99DB}"/>
              </a:ext>
            </a:extLst>
          </p:cNvPr>
          <p:cNvSpPr txBox="1"/>
          <p:nvPr/>
        </p:nvSpPr>
        <p:spPr>
          <a:xfrm>
            <a:off x="718457" y="1791477"/>
            <a:ext cx="101050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A. M. Wells, N. T. Dantam, A. Shrivastava, “Learning Feasibility for Task and Motion Planning in Tabletop Environments”. IEEE Robotics and Automation Letters, vol. 4, no. 2, pp. 1255–1262. 2019.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N. Jetchev, M. Toussaint, “Trajectory prediction: learning to mapsituations to robot trajectories”. In Proc. ACM annual international conference on machine learning ’06, 2009. pp. 449–456.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http://www.automate.org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http://en.m.wikipedia.org</a:t>
            </a:r>
            <a:endParaRPr lang="en-US" sz="2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6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2932C4-7B9B-4C72-9721-C741786FDDEA}"/>
              </a:ext>
            </a:extLst>
          </p:cNvPr>
          <p:cNvSpPr txBox="1"/>
          <p:nvPr/>
        </p:nvSpPr>
        <p:spPr>
          <a:xfrm>
            <a:off x="1435647" y="1814488"/>
            <a:ext cx="66671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Types of Robot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Advantages and disadvantages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571960-8035-4613-9C90-CC2BEEEDA97B}"/>
              </a:ext>
            </a:extLst>
          </p:cNvPr>
          <p:cNvSpPr/>
          <p:nvPr/>
        </p:nvSpPr>
        <p:spPr>
          <a:xfrm>
            <a:off x="1731145" y="603682"/>
            <a:ext cx="3240349" cy="75460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astellar" panose="020A0402060406010301" pitchFamily="18" charset="0"/>
              </a:rPr>
              <a:t>Overview</a:t>
            </a:r>
            <a:endParaRPr lang="en-IN" sz="3600" dirty="0"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67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98E30-2D19-4E1D-A062-2773A722AB00}"/>
              </a:ext>
            </a:extLst>
          </p:cNvPr>
          <p:cNvSpPr/>
          <p:nvPr/>
        </p:nvSpPr>
        <p:spPr>
          <a:xfrm>
            <a:off x="1890945" y="843378"/>
            <a:ext cx="3568822" cy="790112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Keywords</a:t>
            </a:r>
            <a:endParaRPr lang="en-IN" sz="3200" dirty="0">
              <a:solidFill>
                <a:srgbClr val="FF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CBB31-7568-4FEF-85B8-8A4D0C5E04D4}"/>
              </a:ext>
            </a:extLst>
          </p:cNvPr>
          <p:cNvSpPr txBox="1"/>
          <p:nvPr/>
        </p:nvSpPr>
        <p:spPr>
          <a:xfrm>
            <a:off x="1334278" y="2174032"/>
            <a:ext cx="678335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Autonomous Robotics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Robot Communication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Robot Teaching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Trajectory Generation</a:t>
            </a:r>
            <a:endParaRPr lang="en-I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19AE40-EADF-45DE-BB57-599710316F66}"/>
              </a:ext>
            </a:extLst>
          </p:cNvPr>
          <p:cNvSpPr/>
          <p:nvPr/>
        </p:nvSpPr>
        <p:spPr>
          <a:xfrm>
            <a:off x="1100831" y="457199"/>
            <a:ext cx="3249227" cy="79011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Introduction</a:t>
            </a:r>
            <a:endParaRPr lang="en-IN" sz="32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551D59-06A1-4B59-BF91-FBAD04AAEDD0}"/>
              </a:ext>
            </a:extLst>
          </p:cNvPr>
          <p:cNvSpPr/>
          <p:nvPr/>
        </p:nvSpPr>
        <p:spPr>
          <a:xfrm>
            <a:off x="1100831" y="568171"/>
            <a:ext cx="3178206" cy="56817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A5F74-B42F-4BBE-B505-889642A8E646}"/>
              </a:ext>
            </a:extLst>
          </p:cNvPr>
          <p:cNvSpPr txBox="1"/>
          <p:nvPr/>
        </p:nvSpPr>
        <p:spPr>
          <a:xfrm>
            <a:off x="848179" y="1517266"/>
            <a:ext cx="96322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AI is branch of science and assist machine to find solution to complex problem in a more human-like fashion.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AI is final product machine which mimic like human brain.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ML is subset of AI. It is technique to achieve AI.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is commonly associated with robotics.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allows robots to learn from mistake and adapt like human being.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Robotic is widely using machine learning of different type for image recognizing and for  robotic trajectory generation in unknown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is used as DNN (Deep Neural Network) with examples of possible pedestrian moves and CNN (Convolutional Neural Network) that allow to collect data of radio waves intensity.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0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46D9C-60EA-41DF-A432-165647E3A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12" y="1403544"/>
            <a:ext cx="5182323" cy="32484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E0D563-5676-4D27-A81C-D112840CA363}"/>
              </a:ext>
            </a:extLst>
          </p:cNvPr>
          <p:cNvSpPr/>
          <p:nvPr/>
        </p:nvSpPr>
        <p:spPr>
          <a:xfrm>
            <a:off x="1950098" y="382555"/>
            <a:ext cx="6372808" cy="653143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astellar" panose="020A0402060406010301" pitchFamily="18" charset="0"/>
              </a:rPr>
              <a:t>DNN and CNN Model</a:t>
            </a:r>
            <a:endParaRPr lang="en-IN" sz="3200" dirty="0">
              <a:solidFill>
                <a:sysClr val="windowText" lastClr="00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Castellar" panose="020A0402060406010301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C27E1-3E22-4743-AA46-12624A0F7EB8}"/>
              </a:ext>
            </a:extLst>
          </p:cNvPr>
          <p:cNvSpPr txBox="1"/>
          <p:nvPr/>
        </p:nvSpPr>
        <p:spPr>
          <a:xfrm>
            <a:off x="2995125" y="4789035"/>
            <a:ext cx="579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Fig. Constructed DNN and CNN Model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67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8CB3D-FA60-4D19-ACCD-4A1EE1FCAC10}"/>
              </a:ext>
            </a:extLst>
          </p:cNvPr>
          <p:cNvSpPr txBox="1"/>
          <p:nvPr/>
        </p:nvSpPr>
        <p:spPr>
          <a:xfrm>
            <a:off x="4680012" y="778624"/>
            <a:ext cx="318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robots</a:t>
            </a:r>
            <a:endParaRPr lang="en-IN" sz="3600" dirty="0">
              <a:solidFill>
                <a:srgbClr val="FF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A3498A-4ABD-4692-998D-C0BD93F3B141}"/>
              </a:ext>
            </a:extLst>
          </p:cNvPr>
          <p:cNvSpPr/>
          <p:nvPr/>
        </p:nvSpPr>
        <p:spPr>
          <a:xfrm>
            <a:off x="3675355" y="724489"/>
            <a:ext cx="3826275" cy="75460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39D97-4CA5-4FE3-A1C7-D231FA1D2A59}"/>
              </a:ext>
            </a:extLst>
          </p:cNvPr>
          <p:cNvSpPr txBox="1"/>
          <p:nvPr/>
        </p:nvSpPr>
        <p:spPr>
          <a:xfrm>
            <a:off x="1384917" y="1961095"/>
            <a:ext cx="889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robot is machine which is capable of carrying out a complex series of action automatically.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756907-728B-4F20-B3FA-16D035CF7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9966" y="3256387"/>
            <a:ext cx="3888419" cy="21234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E6D21F-EE43-4F83-9975-811AEACDE6E5}"/>
              </a:ext>
            </a:extLst>
          </p:cNvPr>
          <p:cNvSpPr txBox="1"/>
          <p:nvPr/>
        </p:nvSpPr>
        <p:spPr>
          <a:xfrm>
            <a:off x="5663953" y="3427282"/>
            <a:ext cx="5328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robot can be guided by external device or the control may be embedded within.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43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9A51A-75A2-49AD-9107-E697FAC63283}"/>
              </a:ext>
            </a:extLst>
          </p:cNvPr>
          <p:cNvSpPr/>
          <p:nvPr/>
        </p:nvSpPr>
        <p:spPr>
          <a:xfrm>
            <a:off x="3646715" y="475861"/>
            <a:ext cx="4394718" cy="1091682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The First Robot</a:t>
            </a:r>
            <a:endParaRPr lang="en-IN" sz="3600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0028F-B606-4B2E-BF06-E16976CF679B}"/>
              </a:ext>
            </a:extLst>
          </p:cNvPr>
          <p:cNvSpPr txBox="1"/>
          <p:nvPr/>
        </p:nvSpPr>
        <p:spPr>
          <a:xfrm>
            <a:off x="1390261" y="2202026"/>
            <a:ext cx="822026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 digitally operated and programmable robot called the 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Unimate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Unimate was invented by 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George Devol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1954.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Unimate is first industrial robot. General motor installed it to work in factory 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to move pieces of hot metal.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450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DA97F-17AF-4E0F-8612-FC959DDEBCA3}"/>
              </a:ext>
            </a:extLst>
          </p:cNvPr>
          <p:cNvSpPr/>
          <p:nvPr/>
        </p:nvSpPr>
        <p:spPr>
          <a:xfrm>
            <a:off x="3400150" y="363984"/>
            <a:ext cx="4900472" cy="71909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Types of robots </a:t>
            </a:r>
            <a:endParaRPr lang="en-IN" sz="3600" dirty="0">
              <a:solidFill>
                <a:srgbClr val="FF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5ED60-2FEB-4F3C-8E61-778FA0A5E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7120" y="1406291"/>
            <a:ext cx="2404552" cy="1502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70335-1472-4429-BDEF-CDAF5F3FB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74401" y="1372641"/>
            <a:ext cx="2530136" cy="1502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107F3B-76A3-40B0-BC0A-5500631E5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14695" y="1363529"/>
            <a:ext cx="1834235" cy="1502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E42AF-0A99-4630-9387-E6F5A82891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1538" y="3671171"/>
            <a:ext cx="2858612" cy="12927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FA8899-D13C-4B1A-8701-14797557AB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74401" y="3530253"/>
            <a:ext cx="2530136" cy="14267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533194-137A-468F-A7CB-72753DBD2A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14695" y="3530253"/>
            <a:ext cx="2530136" cy="1426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994B6-B6F1-42C5-8012-B6919EFE8A02}"/>
              </a:ext>
            </a:extLst>
          </p:cNvPr>
          <p:cNvSpPr txBox="1"/>
          <p:nvPr/>
        </p:nvSpPr>
        <p:spPr>
          <a:xfrm>
            <a:off x="667120" y="3000163"/>
            <a:ext cx="285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Wheeled  Mobile Robot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49936-A789-486D-9B94-227453682441}"/>
              </a:ext>
            </a:extLst>
          </p:cNvPr>
          <p:cNvSpPr txBox="1"/>
          <p:nvPr/>
        </p:nvSpPr>
        <p:spPr>
          <a:xfrm>
            <a:off x="4504773" y="2979902"/>
            <a:ext cx="285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Legged Robot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65CB8-29A9-42B3-B8A3-AF6E3A7541CB}"/>
              </a:ext>
            </a:extLst>
          </p:cNvPr>
          <p:cNvSpPr txBox="1"/>
          <p:nvPr/>
        </p:nvSpPr>
        <p:spPr>
          <a:xfrm>
            <a:off x="7903028" y="2865890"/>
            <a:ext cx="207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Humanoid Robot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3D930D-450D-465B-AFFB-49406E63C11A}"/>
              </a:ext>
            </a:extLst>
          </p:cNvPr>
          <p:cNvSpPr txBox="1"/>
          <p:nvPr/>
        </p:nvSpPr>
        <p:spPr>
          <a:xfrm>
            <a:off x="1076638" y="5109793"/>
            <a:ext cx="309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Surgery Robot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721CC-052D-4608-82A9-F75FAD1457C4}"/>
              </a:ext>
            </a:extLst>
          </p:cNvPr>
          <p:cNvSpPr txBox="1"/>
          <p:nvPr/>
        </p:nvSpPr>
        <p:spPr>
          <a:xfrm>
            <a:off x="4483871" y="5096460"/>
            <a:ext cx="309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Underwater Robot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8235FB-03A4-470C-855F-8465B7574EFD}"/>
              </a:ext>
            </a:extLst>
          </p:cNvPr>
          <p:cNvSpPr txBox="1"/>
          <p:nvPr/>
        </p:nvSpPr>
        <p:spPr>
          <a:xfrm>
            <a:off x="8300622" y="5067334"/>
            <a:ext cx="309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Aerial Robot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45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277766-814D-4262-BCFC-AC4E894690DC}"/>
              </a:ext>
            </a:extLst>
          </p:cNvPr>
          <p:cNvSpPr/>
          <p:nvPr/>
        </p:nvSpPr>
        <p:spPr>
          <a:xfrm>
            <a:off x="2873829" y="541176"/>
            <a:ext cx="5421085" cy="858416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Imprint MT Shadow" panose="04020605060303030202" pitchFamily="82" charset="0"/>
              </a:rPr>
              <a:t>Application of Robots</a:t>
            </a:r>
            <a:endParaRPr lang="en-IN" sz="3600" dirty="0">
              <a:solidFill>
                <a:srgbClr val="FF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Imprint MT Shadow" panose="040206050603030302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03648-5E08-4449-97E5-8064343E9BC7}"/>
              </a:ext>
            </a:extLst>
          </p:cNvPr>
          <p:cNvSpPr txBox="1"/>
          <p:nvPr/>
        </p:nvSpPr>
        <p:spPr>
          <a:xfrm>
            <a:off x="1352939" y="2062065"/>
            <a:ext cx="7109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Medical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Industrial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Domestic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Military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Entertainment</a:t>
            </a:r>
          </a:p>
        </p:txBody>
      </p:sp>
    </p:spTree>
    <p:extLst>
      <p:ext uri="{BB962C8B-B14F-4D97-AF65-F5344CB8AC3E}">
        <p14:creationId xmlns:p14="http://schemas.microsoft.com/office/powerpoint/2010/main" val="3345528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911</TotalTime>
  <Words>479</Words>
  <Application>Microsoft Office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Agency FB</vt:lpstr>
      <vt:lpstr>Algerian</vt:lpstr>
      <vt:lpstr>Arial</vt:lpstr>
      <vt:lpstr>Arial Rounded MT Bold</vt:lpstr>
      <vt:lpstr>Bahnschrift Condensed</vt:lpstr>
      <vt:lpstr>Bahnschrift SemiBold SemiConden</vt:lpstr>
      <vt:lpstr>Bell MT</vt:lpstr>
      <vt:lpstr>Calibri</vt:lpstr>
      <vt:lpstr>Castellar</vt:lpstr>
      <vt:lpstr>Courier New</vt:lpstr>
      <vt:lpstr>Impact</vt:lpstr>
      <vt:lpstr>Imprint MT Shadow</vt:lpstr>
      <vt:lpstr>Segoe UI Black</vt:lpstr>
      <vt:lpstr>Wingdings</vt:lpstr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khile</dc:creator>
  <cp:lastModifiedBy>vaishnavi khile</cp:lastModifiedBy>
  <cp:revision>32</cp:revision>
  <dcterms:created xsi:type="dcterms:W3CDTF">2021-12-31T13:22:52Z</dcterms:created>
  <dcterms:modified xsi:type="dcterms:W3CDTF">2022-02-11T06:45:21Z</dcterms:modified>
</cp:coreProperties>
</file>